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95" r:id="rId4"/>
    <p:sldId id="296" r:id="rId5"/>
    <p:sldId id="298" r:id="rId6"/>
    <p:sldId id="297" r:id="rId7"/>
    <p:sldId id="299" r:id="rId8"/>
    <p:sldId id="304" r:id="rId9"/>
    <p:sldId id="306" r:id="rId10"/>
    <p:sldId id="307" r:id="rId11"/>
    <p:sldId id="301" r:id="rId12"/>
    <p:sldId id="300" r:id="rId13"/>
    <p:sldId id="302" r:id="rId14"/>
    <p:sldId id="303" r:id="rId15"/>
    <p:sldId id="309" r:id="rId16"/>
    <p:sldId id="310" r:id="rId17"/>
    <p:sldId id="311" r:id="rId18"/>
    <p:sldId id="312" r:id="rId19"/>
    <p:sldId id="313" r:id="rId20"/>
    <p:sldId id="320" r:id="rId21"/>
    <p:sldId id="314" r:id="rId22"/>
    <p:sldId id="315" r:id="rId23"/>
    <p:sldId id="316" r:id="rId24"/>
    <p:sldId id="317" r:id="rId25"/>
    <p:sldId id="319" r:id="rId26"/>
    <p:sldId id="321" r:id="rId27"/>
    <p:sldId id="324" r:id="rId28"/>
    <p:sldId id="327" r:id="rId29"/>
    <p:sldId id="325" r:id="rId30"/>
    <p:sldId id="328" r:id="rId31"/>
    <p:sldId id="329" r:id="rId32"/>
    <p:sldId id="334" r:id="rId33"/>
    <p:sldId id="330" r:id="rId34"/>
    <p:sldId id="331" r:id="rId35"/>
    <p:sldId id="332" r:id="rId36"/>
    <p:sldId id="333" r:id="rId37"/>
    <p:sldId id="335" r:id="rId38"/>
    <p:sldId id="336" r:id="rId39"/>
    <p:sldId id="337" r:id="rId40"/>
    <p:sldId id="338" r:id="rId41"/>
    <p:sldId id="339" r:id="rId42"/>
    <p:sldId id="340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n hyeon" initials="J" lastIdx="1" clrIdx="0">
    <p:extLst>
      <p:ext uri="{19B8F6BF-5375-455C-9EA6-DF929625EA0E}">
        <p15:presenceInfo xmlns:p15="http://schemas.microsoft.com/office/powerpoint/2012/main" userId="Joon hye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103CF-6F55-5F09-A31F-010D9C9BA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894929-4C48-085A-F535-32C33540B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EF713-35E3-800E-9800-3A230772B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1BB3B-84CD-700E-37BC-5D483C31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2B4F1-A2B2-27CF-C0F8-C6E78FE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8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E22AE-2733-DA64-DF34-91AB2E53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86088-E2AC-C897-9BA9-AC728E0DA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A85D3-35C9-CD3E-620E-79C2A4D7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73E64-E37F-7ECC-FE1B-D8B3CCFF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B7B53-4D89-3911-D7E7-9C568D4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31B438-29C9-CAE3-B355-FB856644A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80106F-585F-6A74-2F3A-1684C99CB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F3887-6392-4D8B-1F40-CA8ABC5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D8549-3686-64F0-DA19-6F82CEEF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C0101-17A4-BCA2-D44B-1BD1C2F3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5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E333A-8ED6-5E6D-4D28-4F8BB4D9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C939D-AF00-FAB2-1B62-CBA03650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16412-BBE0-D2D5-DCE4-F81FA0F5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7FCA5-DFF3-4D04-A72D-A1B4CDE1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9C280-6345-05CD-2603-912FA8E0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A99A7-43CA-3EE5-DFBB-263A811A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2D6DB3-4398-54A3-5757-73B69BB4D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23AEF-81D1-B6C7-8F55-60DC6632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36A51-D5C8-7904-10F3-4EBB310E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D604F-7285-6FAC-1D33-B4C59D8B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6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9EB1-3CB7-5663-C594-67058440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EAD78-B585-FB85-594A-CE98C6555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766E17-7144-C5C4-69BA-60273807E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3EF488-3D3D-2C4A-8082-C1447EF3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1D9A0-C753-5734-B3A4-133C9EE6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93169-3321-7C9A-8A65-819EDB17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80D00-40FE-DB47-6939-FBE68203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4A28A-468F-1F82-C54B-F6D3B5B4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AE5DB-FB57-E6CE-7301-D5B152A3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4BE38-4259-3B09-FE26-BCDCA0099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ADF896-607D-3E2F-DBA2-E9E1D2CCD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40D52E-3496-63CE-0015-0809CBBD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3DBD95-6A52-94EB-4B57-08119691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B1E2C4-F551-5E7A-E185-14F58313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9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66B3B-86CE-A0A7-670F-76E43C08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F4087-B532-49CF-36A6-50FA4991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7F6B04-DA06-C243-C515-1FB03161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BBA3E6-767B-437D-4631-7E26C918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2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2867D0-CB0A-8DE7-ECE2-954E254D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4F1FC9-03E3-3209-A038-C0FAF443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757E1-4D4A-C391-1783-85F07395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CAFE2-7AF0-F709-362B-C1BF7697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CBE0E-A3E2-57B2-4D19-5055D692D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B0D8D-1A52-22B8-4E46-FA9CB4F01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FD17FC-5DFB-B0B9-8DA9-721B8603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3A9E7-F7C1-A931-7D78-876AE11C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F8DC71-6D1E-9F37-B205-AA23A5F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0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58DFC-01C3-2923-9C9A-5DEA6605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91B12A-31AF-7D44-62F1-DDD9DDA4B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C601D-3BB0-AC0A-4632-F4F659FB4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F06195-5A94-5FA5-41C1-8222565D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8C781-A223-7AE0-8F5D-8E585726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B648A-69E4-2D77-4BAC-D3B3A7E6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6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0AF59D-F43F-22C9-EEC4-9C5B6ACD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31844-9EFE-32BA-6533-FC51ADDD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4BBC1-5479-4922-5B66-D66873B83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CD3C6-8108-4D3C-93D8-F2A39290C25B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51432-89AE-4ED3-6202-778E578D9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F730A-0F8F-402C-41B4-DB949007A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2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00BF9-A70A-631B-99F5-BBB64C0B9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딥러닝 이론 교육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FB0B1-E899-93EB-54DF-7E4B2295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딥러닝 활용 기술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Joonhyeon</a:t>
            </a:r>
            <a:r>
              <a:rPr lang="en-US" altLang="ko-KR" dirty="0"/>
              <a:t> Park &lt;junpark25@ajou.ac.kr&gt;</a:t>
            </a:r>
          </a:p>
        </p:txBody>
      </p:sp>
    </p:spTree>
    <p:extLst>
      <p:ext uri="{BB962C8B-B14F-4D97-AF65-F5344CB8AC3E}">
        <p14:creationId xmlns:p14="http://schemas.microsoft.com/office/powerpoint/2010/main" val="403655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Cost Function = Loss Function</a:t>
            </a:r>
          </a:p>
          <a:p>
            <a:pPr algn="ctr"/>
            <a:r>
              <a:rPr lang="en-US" altLang="ko-KR" sz="3200" dirty="0"/>
              <a:t>Cross-Entropy Loss</a:t>
            </a:r>
            <a:endParaRPr lang="ko-KR" altLang="en-US" sz="32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785AA21-4B7B-4DA6-4379-BBBF9FB1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7" y="2372936"/>
            <a:ext cx="3757612" cy="22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3349FF3-A2F8-E4DE-6544-2C4FF43B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42" y="2521902"/>
            <a:ext cx="4752430" cy="19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02DF182F-7F5D-4884-C453-E375CDCB9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14" y="4441943"/>
            <a:ext cx="6624570" cy="229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8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VGG16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51B2F0A-6B31-39F6-2037-190C5EE66A7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2014</a:t>
            </a:r>
            <a:endParaRPr lang="ko-KR" altLang="en-US" sz="32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BCA4642-FBC1-7953-E14A-3F9AA8DC2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1978025"/>
            <a:ext cx="7613650" cy="48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VGG16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7x7 filter vs 3x3 filter</a:t>
            </a:r>
            <a:endParaRPr lang="ko-KR" altLang="en-US" sz="3200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FA82DCCE-BCDC-0708-3A2C-5A754696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9" y="2133443"/>
            <a:ext cx="5097144" cy="382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B1175923-2F23-F9DE-B403-5363DCE0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92" y="2133443"/>
            <a:ext cx="5462907" cy="40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8506A-5C7D-AE77-786C-52E3E5AC5539}"/>
              </a:ext>
            </a:extLst>
          </p:cNvPr>
          <p:cNvSpPr txBox="1"/>
          <p:nvPr/>
        </p:nvSpPr>
        <p:spPr>
          <a:xfrm>
            <a:off x="2222500" y="6254234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Weight = 49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86982-0DDF-B7A1-D6F0-E63E64C5A56C}"/>
              </a:ext>
            </a:extLst>
          </p:cNvPr>
          <p:cNvSpPr txBox="1"/>
          <p:nvPr/>
        </p:nvSpPr>
        <p:spPr>
          <a:xfrm>
            <a:off x="8407402" y="6230623"/>
            <a:ext cx="247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Weight = 9 x3 =27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1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VGG16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Data Augmentation</a:t>
            </a:r>
            <a:endParaRPr lang="ko-KR" altLang="en-US" sz="32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964B5B8-13BC-991F-9046-4DB7422A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32757"/>
            <a:ext cx="5505450" cy="2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CE0A9CE-CBD6-8BD6-C0A5-4016550CE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257267"/>
            <a:ext cx="6038849" cy="382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63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VGG16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Data Augmentation</a:t>
            </a:r>
            <a:endParaRPr lang="ko-KR" altLang="en-US" sz="32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F2A3A61-9032-D318-4D4B-F221BDEE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2347913"/>
            <a:ext cx="66675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88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Degradation Problem</a:t>
            </a:r>
            <a:endParaRPr lang="ko-KR" altLang="en-US" sz="32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E5D98A4-0983-D983-6568-936986B9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2273300"/>
            <a:ext cx="8077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33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AEBFF18-352C-B9DE-5ED9-C98BE3A3A9CC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2015</a:t>
            </a:r>
            <a:endParaRPr lang="ko-KR" altLang="en-US" sz="3200" dirty="0"/>
          </a:p>
        </p:txBody>
      </p:sp>
      <p:pic>
        <p:nvPicPr>
          <p:cNvPr id="22530" name="Picture 2" descr="ResNet (Residual Network) - gaussian37">
            <a:extLst>
              <a:ext uri="{FF2B5EF4-FFF2-40B4-BE49-F238E27FC236}">
                <a16:creationId xmlns:a16="http://schemas.microsoft.com/office/drawing/2014/main" id="{B3B6926F-D71F-015B-FE11-8AE42F9DB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13206" r="2107" b="33214"/>
          <a:stretch/>
        </p:blipFill>
        <p:spPr bwMode="auto">
          <a:xfrm>
            <a:off x="299910" y="2521902"/>
            <a:ext cx="11592179" cy="343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28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4BFFABE-4BDC-F5B5-0314-34D37774E4C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Residual = Skip Connection</a:t>
            </a:r>
            <a:endParaRPr lang="ko-KR" altLang="en-US" sz="320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E0124BD-6C94-DCCB-1EBF-359A89561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6" y="2285084"/>
            <a:ext cx="5572125" cy="41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40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4BFFABE-4BDC-F5B5-0314-34D37774E4C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 err="1"/>
              <a:t>BottleNeck</a:t>
            </a:r>
            <a:endParaRPr lang="ko-KR" altLang="en-US" sz="3200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C5685CF-6EDA-0FE6-5EFE-059BD5182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70" y="2733674"/>
            <a:ext cx="7563059" cy="35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419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pic>
        <p:nvPicPr>
          <p:cNvPr id="1026" name="Picture 2" descr="Introduction to Convolutional Neural Networks">
            <a:extLst>
              <a:ext uri="{FF2B5EF4-FFF2-40B4-BE49-F238E27FC236}">
                <a16:creationId xmlns:a16="http://schemas.microsoft.com/office/drawing/2014/main" id="{3507B3C3-449B-2972-0DA8-94AF36B7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82" y="2033544"/>
            <a:ext cx="6243944" cy="377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21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00BF9-A70A-631B-99F5-BBB64C0B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Summary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31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pic>
        <p:nvPicPr>
          <p:cNvPr id="2050" name="Picture 2" descr="convolutional neural networks - How is the bias added after the convolution  in a CNN? - Artificial Intelligence Stack Exchange">
            <a:extLst>
              <a:ext uri="{FF2B5EF4-FFF2-40B4-BE49-F238E27FC236}">
                <a16:creationId xmlns:a16="http://schemas.microsoft.com/office/drawing/2014/main" id="{5E7EEF88-AAEF-A76D-6697-4E37092B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15" y="3093528"/>
            <a:ext cx="8980970" cy="249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029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FAD5F-6224-B844-FF1B-606EB1FA9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2" y="1934056"/>
            <a:ext cx="5384640" cy="4413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0B6AC0-173F-DEBF-FE47-068D9CAAAD90}"/>
              </a:ext>
            </a:extLst>
          </p:cNvPr>
          <p:cNvSpPr txBox="1"/>
          <p:nvPr/>
        </p:nvSpPr>
        <p:spPr>
          <a:xfrm>
            <a:off x="6864292" y="251438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nn.Conv2d(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8D670A-2083-BEE0-09F3-3251AE3C8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482" y="3460809"/>
            <a:ext cx="6345921" cy="90043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15CC76F-EE9E-B9EE-928F-2826DB77B11C}"/>
              </a:ext>
            </a:extLst>
          </p:cNvPr>
          <p:cNvCxnSpPr/>
          <p:nvPr/>
        </p:nvCxnSpPr>
        <p:spPr>
          <a:xfrm flipH="1">
            <a:off x="7826928" y="2768367"/>
            <a:ext cx="536896" cy="755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E6DC0E5-07EC-4CB0-A960-3FC0496AD0FB}"/>
              </a:ext>
            </a:extLst>
          </p:cNvPr>
          <p:cNvCxnSpPr/>
          <p:nvPr/>
        </p:nvCxnSpPr>
        <p:spPr>
          <a:xfrm>
            <a:off x="8596442" y="2794758"/>
            <a:ext cx="379778" cy="704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D01921-BD3B-627A-1A39-ACA73DB5C452}"/>
              </a:ext>
            </a:extLst>
          </p:cNvPr>
          <p:cNvCxnSpPr/>
          <p:nvPr/>
        </p:nvCxnSpPr>
        <p:spPr>
          <a:xfrm>
            <a:off x="8984609" y="2819861"/>
            <a:ext cx="1166070" cy="703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3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B6AC0-173F-DEBF-FE47-068D9CAAAD90}"/>
              </a:ext>
            </a:extLst>
          </p:cNvPr>
          <p:cNvSpPr txBox="1"/>
          <p:nvPr/>
        </p:nvSpPr>
        <p:spPr>
          <a:xfrm>
            <a:off x="5027103" y="206976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nn.Conv2d(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4A0642-440C-C102-AB87-9829009416A2}"/>
              </a:ext>
            </a:extLst>
          </p:cNvPr>
          <p:cNvSpPr/>
          <p:nvPr/>
        </p:nvSpPr>
        <p:spPr>
          <a:xfrm>
            <a:off x="1627462" y="3830580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6D849-888A-1206-98B5-23C2E5E17BB6}"/>
              </a:ext>
            </a:extLst>
          </p:cNvPr>
          <p:cNvSpPr txBox="1"/>
          <p:nvPr/>
        </p:nvSpPr>
        <p:spPr>
          <a:xfrm>
            <a:off x="1677797" y="2768367"/>
            <a:ext cx="20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Channel 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BC38CC-419B-FBC9-FD77-DFD1B230E6E9}"/>
              </a:ext>
            </a:extLst>
          </p:cNvPr>
          <p:cNvSpPr/>
          <p:nvPr/>
        </p:nvSpPr>
        <p:spPr>
          <a:xfrm>
            <a:off x="5317221" y="3397410"/>
            <a:ext cx="778778" cy="77877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4DE45-820B-DA03-9EC7-F1807E22E32A}"/>
              </a:ext>
            </a:extLst>
          </p:cNvPr>
          <p:cNvSpPr txBox="1"/>
          <p:nvPr/>
        </p:nvSpPr>
        <p:spPr>
          <a:xfrm>
            <a:off x="4804794" y="2736735"/>
            <a:ext cx="18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Weight (3x3)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FEC4E-23CB-DAA2-F0BA-F74B52DE258D}"/>
              </a:ext>
            </a:extLst>
          </p:cNvPr>
          <p:cNvSpPr/>
          <p:nvPr/>
        </p:nvSpPr>
        <p:spPr>
          <a:xfrm>
            <a:off x="5317221" y="4393342"/>
            <a:ext cx="778778" cy="77877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1D7664-EF38-2A58-C9E2-6FB406559E5D}"/>
              </a:ext>
            </a:extLst>
          </p:cNvPr>
          <p:cNvSpPr/>
          <p:nvPr/>
        </p:nvSpPr>
        <p:spPr>
          <a:xfrm>
            <a:off x="5317221" y="5389274"/>
            <a:ext cx="778778" cy="77877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4F61D4-21D6-CD51-7208-C4296268B592}"/>
              </a:ext>
            </a:extLst>
          </p:cNvPr>
          <p:cNvSpPr/>
          <p:nvPr/>
        </p:nvSpPr>
        <p:spPr>
          <a:xfrm>
            <a:off x="7450123" y="2834649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I1 X W1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64301B-00F5-6134-D72D-3A9C7BD3F12C}"/>
              </a:ext>
            </a:extLst>
          </p:cNvPr>
          <p:cNvSpPr/>
          <p:nvPr/>
        </p:nvSpPr>
        <p:spPr>
          <a:xfrm>
            <a:off x="8402273" y="4017638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I1 X W2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EF642A-9960-F1D3-0807-188A4F7438ED}"/>
              </a:ext>
            </a:extLst>
          </p:cNvPr>
          <p:cNvSpPr/>
          <p:nvPr/>
        </p:nvSpPr>
        <p:spPr>
          <a:xfrm>
            <a:off x="9884328" y="4826512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I1 X W3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3C2C53-9999-DD3E-C910-7A1668FCD2F7}"/>
              </a:ext>
            </a:extLst>
          </p:cNvPr>
          <p:cNvSpPr txBox="1"/>
          <p:nvPr/>
        </p:nvSpPr>
        <p:spPr>
          <a:xfrm>
            <a:off x="8245679" y="2432815"/>
            <a:ext cx="248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Output Channel 3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A3FA9F-38F0-D29F-E6C9-3F09E4D27182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3531763" y="3786799"/>
            <a:ext cx="1785458" cy="9959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28D620F-77D8-33F6-D0C6-EE5ACC9E1EE6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6095999" y="3786799"/>
            <a:ext cx="135412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73B1B3-AF2F-E49A-8A46-651296F6EC8F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3531763" y="4782731"/>
            <a:ext cx="178545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58C7CA2-8D2A-5A4D-CD1F-975F0C6E15AA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6095999" y="4782731"/>
            <a:ext cx="2306274" cy="1870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B44AFC3-8652-AF40-CA97-B52A265AFC01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531763" y="4782731"/>
            <a:ext cx="1785458" cy="995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5105E5-5D70-659B-16A0-0EC76C99A246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>
            <a:off x="6095999" y="5778663"/>
            <a:ext cx="3788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891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B6AC0-173F-DEBF-FE47-068D9CAAAD90}"/>
              </a:ext>
            </a:extLst>
          </p:cNvPr>
          <p:cNvSpPr txBox="1"/>
          <p:nvPr/>
        </p:nvSpPr>
        <p:spPr>
          <a:xfrm>
            <a:off x="5027103" y="206976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nn.Conv2d(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6D849-888A-1206-98B5-23C2E5E17BB6}"/>
              </a:ext>
            </a:extLst>
          </p:cNvPr>
          <p:cNvSpPr txBox="1"/>
          <p:nvPr/>
        </p:nvSpPr>
        <p:spPr>
          <a:xfrm>
            <a:off x="1677797" y="2768367"/>
            <a:ext cx="259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Channel 3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BC38CC-419B-FBC9-FD77-DFD1B230E6E9}"/>
              </a:ext>
            </a:extLst>
          </p:cNvPr>
          <p:cNvSpPr/>
          <p:nvPr/>
        </p:nvSpPr>
        <p:spPr>
          <a:xfrm>
            <a:off x="5182998" y="3243654"/>
            <a:ext cx="778778" cy="77877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W(1,1)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4DE45-820B-DA03-9EC7-F1807E22E32A}"/>
              </a:ext>
            </a:extLst>
          </p:cNvPr>
          <p:cNvSpPr txBox="1"/>
          <p:nvPr/>
        </p:nvSpPr>
        <p:spPr>
          <a:xfrm>
            <a:off x="4804794" y="2736735"/>
            <a:ext cx="18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Weight (5x5)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FEC4E-23CB-DAA2-F0BA-F74B52DE258D}"/>
              </a:ext>
            </a:extLst>
          </p:cNvPr>
          <p:cNvSpPr/>
          <p:nvPr/>
        </p:nvSpPr>
        <p:spPr>
          <a:xfrm>
            <a:off x="5182998" y="4239586"/>
            <a:ext cx="778778" cy="77877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W(1,2)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674E74-4E2E-B04B-769D-EBA3D6A5AFF7}"/>
              </a:ext>
            </a:extLst>
          </p:cNvPr>
          <p:cNvSpPr/>
          <p:nvPr/>
        </p:nvSpPr>
        <p:spPr>
          <a:xfrm>
            <a:off x="1548468" y="3247194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3CD791-48E8-EBEB-A465-BC651C5A71C4}"/>
              </a:ext>
            </a:extLst>
          </p:cNvPr>
          <p:cNvSpPr/>
          <p:nvPr/>
        </p:nvSpPr>
        <p:spPr>
          <a:xfrm>
            <a:off x="7567569" y="3070281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I1 X W(1,1)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832F10-58E4-1E00-3A47-7ABA899EC811}"/>
              </a:ext>
            </a:extLst>
          </p:cNvPr>
          <p:cNvSpPr/>
          <p:nvPr/>
        </p:nvSpPr>
        <p:spPr>
          <a:xfrm>
            <a:off x="8519719" y="4253270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I1 X W(1,2)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82F9E1F-0955-17E3-54F0-4D100497DE47}"/>
              </a:ext>
            </a:extLst>
          </p:cNvPr>
          <p:cNvCxnSpPr>
            <a:stCxn id="8" idx="3"/>
            <a:endCxn id="5" idx="1"/>
          </p:cNvCxnSpPr>
          <p:nvPr/>
        </p:nvCxnSpPr>
        <p:spPr>
          <a:xfrm flipV="1">
            <a:off x="3452769" y="3633043"/>
            <a:ext cx="1730229" cy="566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06EB13-8275-7CA8-F201-0C5DF2EBE9A1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5961776" y="3633043"/>
            <a:ext cx="1605793" cy="389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461E43-C67F-C014-F798-4E3EE1C4D62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452769" y="4199345"/>
            <a:ext cx="1730229" cy="429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2BA025D-3D0F-A781-6906-87EF96CCD251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5961776" y="4628975"/>
            <a:ext cx="2557943" cy="576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3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B6AC0-173F-DEBF-FE47-068D9CAAAD90}"/>
              </a:ext>
            </a:extLst>
          </p:cNvPr>
          <p:cNvSpPr txBox="1"/>
          <p:nvPr/>
        </p:nvSpPr>
        <p:spPr>
          <a:xfrm>
            <a:off x="5027103" y="206976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nn.Conv2d(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6D849-888A-1206-98B5-23C2E5E17BB6}"/>
              </a:ext>
            </a:extLst>
          </p:cNvPr>
          <p:cNvSpPr txBox="1"/>
          <p:nvPr/>
        </p:nvSpPr>
        <p:spPr>
          <a:xfrm>
            <a:off x="1677797" y="2768367"/>
            <a:ext cx="259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Channel 3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BC38CC-419B-FBC9-FD77-DFD1B230E6E9}"/>
              </a:ext>
            </a:extLst>
          </p:cNvPr>
          <p:cNvSpPr/>
          <p:nvPr/>
        </p:nvSpPr>
        <p:spPr>
          <a:xfrm>
            <a:off x="5182998" y="3243654"/>
            <a:ext cx="778778" cy="77877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W(2,1)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4DE45-820B-DA03-9EC7-F1807E22E32A}"/>
              </a:ext>
            </a:extLst>
          </p:cNvPr>
          <p:cNvSpPr txBox="1"/>
          <p:nvPr/>
        </p:nvSpPr>
        <p:spPr>
          <a:xfrm>
            <a:off x="4804794" y="2736735"/>
            <a:ext cx="18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Weight (5x5)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FEC4E-23CB-DAA2-F0BA-F74B52DE258D}"/>
              </a:ext>
            </a:extLst>
          </p:cNvPr>
          <p:cNvSpPr/>
          <p:nvPr/>
        </p:nvSpPr>
        <p:spPr>
          <a:xfrm>
            <a:off x="5182998" y="4239586"/>
            <a:ext cx="778778" cy="77877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W(2,2)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674E74-4E2E-B04B-769D-EBA3D6A5AFF7}"/>
              </a:ext>
            </a:extLst>
          </p:cNvPr>
          <p:cNvSpPr/>
          <p:nvPr/>
        </p:nvSpPr>
        <p:spPr>
          <a:xfrm>
            <a:off x="1548468" y="3247194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3CD791-48E8-EBEB-A465-BC651C5A71C4}"/>
              </a:ext>
            </a:extLst>
          </p:cNvPr>
          <p:cNvSpPr/>
          <p:nvPr/>
        </p:nvSpPr>
        <p:spPr>
          <a:xfrm>
            <a:off x="7567569" y="3070281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I2 X W(2,1)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C832F10-58E4-1E00-3A47-7ABA899EC811}"/>
              </a:ext>
            </a:extLst>
          </p:cNvPr>
          <p:cNvSpPr/>
          <p:nvPr/>
        </p:nvSpPr>
        <p:spPr>
          <a:xfrm>
            <a:off x="8519719" y="4253270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I2 X W(2,2)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82F9E1F-0955-17E3-54F0-4D100497DE47}"/>
              </a:ext>
            </a:extLst>
          </p:cNvPr>
          <p:cNvCxnSpPr>
            <a:stCxn id="8" idx="3"/>
            <a:endCxn id="5" idx="1"/>
          </p:cNvCxnSpPr>
          <p:nvPr/>
        </p:nvCxnSpPr>
        <p:spPr>
          <a:xfrm flipV="1">
            <a:off x="3452769" y="3633043"/>
            <a:ext cx="1730229" cy="566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06EB13-8275-7CA8-F201-0C5DF2EBE9A1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5961776" y="3633043"/>
            <a:ext cx="1605793" cy="389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461E43-C67F-C014-F798-4E3EE1C4D62C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452769" y="4199345"/>
            <a:ext cx="1730229" cy="429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2BA025D-3D0F-A781-6906-87EF96CCD251}"/>
              </a:ext>
            </a:extLst>
          </p:cNvPr>
          <p:cNvCxnSpPr>
            <a:stCxn id="9" idx="3"/>
            <a:endCxn id="19" idx="1"/>
          </p:cNvCxnSpPr>
          <p:nvPr/>
        </p:nvCxnSpPr>
        <p:spPr>
          <a:xfrm>
            <a:off x="5961776" y="4628975"/>
            <a:ext cx="2557943" cy="576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209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3CD791-48E8-EBEB-A465-BC651C5A71C4}"/>
              </a:ext>
            </a:extLst>
          </p:cNvPr>
          <p:cNvSpPr/>
          <p:nvPr/>
        </p:nvSpPr>
        <p:spPr>
          <a:xfrm>
            <a:off x="886436" y="1706721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I1 X W(1,1)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DA0A75-0906-9D82-ADC3-A87BACB384E8}"/>
              </a:ext>
            </a:extLst>
          </p:cNvPr>
          <p:cNvSpPr/>
          <p:nvPr/>
        </p:nvSpPr>
        <p:spPr>
          <a:xfrm>
            <a:off x="886435" y="4572541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I5 X W(5,1)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28198-AACB-910E-6FA8-EE16ACFBF3B3}"/>
              </a:ext>
            </a:extLst>
          </p:cNvPr>
          <p:cNvSpPr txBox="1"/>
          <p:nvPr/>
        </p:nvSpPr>
        <p:spPr>
          <a:xfrm>
            <a:off x="1682421" y="3724712"/>
            <a:ext cx="461665" cy="7466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……….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6610D4-FF59-65A4-00F7-BFE2E94CEB4D}"/>
              </a:ext>
            </a:extLst>
          </p:cNvPr>
          <p:cNvSpPr/>
          <p:nvPr/>
        </p:nvSpPr>
        <p:spPr>
          <a:xfrm>
            <a:off x="6826540" y="1820411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I1 X W(1,2)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13347F-9900-6D03-79F1-DF18A9C2FC99}"/>
              </a:ext>
            </a:extLst>
          </p:cNvPr>
          <p:cNvSpPr/>
          <p:nvPr/>
        </p:nvSpPr>
        <p:spPr>
          <a:xfrm>
            <a:off x="6826539" y="4686231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I5 X W(5,2)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D5FF38-24E8-5504-6E7D-93589C02A88F}"/>
              </a:ext>
            </a:extLst>
          </p:cNvPr>
          <p:cNvSpPr txBox="1"/>
          <p:nvPr/>
        </p:nvSpPr>
        <p:spPr>
          <a:xfrm>
            <a:off x="7622525" y="3838402"/>
            <a:ext cx="461665" cy="7466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……….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4137D4-3D89-8E18-1482-578B38EFBD38}"/>
              </a:ext>
            </a:extLst>
          </p:cNvPr>
          <p:cNvSpPr txBox="1"/>
          <p:nvPr/>
        </p:nvSpPr>
        <p:spPr>
          <a:xfrm>
            <a:off x="3461157" y="3863022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Sum</a:t>
            </a:r>
            <a:endParaRPr lang="ko-KR" altLang="en-US" dirty="0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1A5E027D-752F-666C-4544-9DFF9F80CEC0}"/>
              </a:ext>
            </a:extLst>
          </p:cNvPr>
          <p:cNvSpPr/>
          <p:nvPr/>
        </p:nvSpPr>
        <p:spPr>
          <a:xfrm>
            <a:off x="2927758" y="2667699"/>
            <a:ext cx="289492" cy="29948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24ADB6-DC2E-E01D-094A-5E2AF5915961}"/>
              </a:ext>
            </a:extLst>
          </p:cNvPr>
          <p:cNvSpPr/>
          <p:nvPr/>
        </p:nvSpPr>
        <p:spPr>
          <a:xfrm>
            <a:off x="4215815" y="3145871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BB22BD-3359-AB00-9CA0-FF475FEAEADE}"/>
              </a:ext>
            </a:extLst>
          </p:cNvPr>
          <p:cNvSpPr txBox="1"/>
          <p:nvPr/>
        </p:nvSpPr>
        <p:spPr>
          <a:xfrm>
            <a:off x="9401261" y="3785163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Sum</a:t>
            </a:r>
            <a:endParaRPr lang="ko-KR" altLang="en-US" dirty="0"/>
          </a:p>
        </p:txBody>
      </p: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D71EC129-632D-D98F-BAC9-0D2E778903A3}"/>
              </a:ext>
            </a:extLst>
          </p:cNvPr>
          <p:cNvSpPr/>
          <p:nvPr/>
        </p:nvSpPr>
        <p:spPr>
          <a:xfrm>
            <a:off x="8867862" y="2589840"/>
            <a:ext cx="289492" cy="29948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805CC31-4152-918E-4E61-17C5B1464215}"/>
              </a:ext>
            </a:extLst>
          </p:cNvPr>
          <p:cNvSpPr/>
          <p:nvPr/>
        </p:nvSpPr>
        <p:spPr>
          <a:xfrm>
            <a:off x="10131802" y="3135124"/>
            <a:ext cx="1904301" cy="190430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63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A2F912-F156-6102-F643-30B97AC5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99" y="1811628"/>
            <a:ext cx="10445001" cy="422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3B321-9A5C-1AFD-E704-269CE52675EA}"/>
              </a:ext>
            </a:extLst>
          </p:cNvPr>
          <p:cNvSpPr txBox="1"/>
          <p:nvPr/>
        </p:nvSpPr>
        <p:spPr>
          <a:xfrm>
            <a:off x="362824" y="629217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https://excelsior-cjh.tistory.com/180</a:t>
            </a:r>
          </a:p>
        </p:txBody>
      </p:sp>
    </p:spTree>
    <p:extLst>
      <p:ext uri="{BB962C8B-B14F-4D97-AF65-F5344CB8AC3E}">
        <p14:creationId xmlns:p14="http://schemas.microsoft.com/office/powerpoint/2010/main" val="517259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D2AEE-BE5B-62CB-9128-F25840E8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2" y="1934056"/>
            <a:ext cx="5384640" cy="4413888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AA2FA00-F58D-C5FB-F604-2942C33DC7C7}"/>
              </a:ext>
            </a:extLst>
          </p:cNvPr>
          <p:cNvGraphicFramePr>
            <a:graphicFrameLocks noGrp="1"/>
          </p:cNvGraphicFramePr>
          <p:nvPr/>
        </p:nvGraphicFramePr>
        <p:xfrm>
          <a:off x="5944452" y="2457974"/>
          <a:ext cx="541703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53073234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913065772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3028895798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300499023"/>
                    </a:ext>
                  </a:extLst>
                </a:gridCol>
                <a:gridCol w="1478765">
                  <a:extLst>
                    <a:ext uri="{9D8B030D-6E8A-4147-A177-3AD203B41FA5}">
                      <a16:colId xmlns:a16="http://schemas.microsoft.com/office/drawing/2014/main" val="1152591700"/>
                    </a:ext>
                  </a:extLst>
                </a:gridCol>
              </a:tblGrid>
              <a:tr h="327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65048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cnn1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22x22x1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(3x3)x1x3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22x22x3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07532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cnn2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22x22x3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(5x5)x3x2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22x22x2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913979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linear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968x10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293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DD3A69D4-DF73-773B-4D27-310906277A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# of Parameters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48821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35E874-E293-6A9A-8457-0E3A5179350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Object Detection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EBAB4-9368-7812-DEC8-017DBA16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6" y="2119312"/>
            <a:ext cx="81248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13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35E874-E293-6A9A-8457-0E3A5179350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Object Detection</a:t>
            </a:r>
            <a:endParaRPr lang="ko-KR" altLang="en-US" sz="3200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71E1BD52-89D7-0A43-CAA8-27865588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1902"/>
            <a:ext cx="12192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0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- </a:t>
            </a:r>
            <a:r>
              <a:rPr lang="en-US" altLang="ko-KR" dirty="0" err="1"/>
              <a:t>LeNet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B5ED4-0834-BCCD-11FC-E779FC60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59" y="2089150"/>
            <a:ext cx="8881481" cy="311785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E0E38E61-649B-F8BB-A5DB-E681FD7395BD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1998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8505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35E874-E293-6A9A-8457-0E3A5179350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Object Detection – RCNN based</a:t>
            </a:r>
            <a:endParaRPr lang="ko-KR" altLang="en-US" sz="32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CACAA8-171C-91C7-5F34-A40B5F54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44555"/>
            <a:ext cx="12192000" cy="43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28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35E874-E293-6A9A-8457-0E3A5179350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Object Detection – YOLO based</a:t>
            </a:r>
            <a:endParaRPr lang="ko-KR" altLang="en-US" sz="32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C8E490C-93AA-2ECF-7794-9411360EF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09" y="2111740"/>
            <a:ext cx="7139782" cy="474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51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06456F8-D572-3A42-167C-C58139EC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5" y="1196339"/>
            <a:ext cx="10816307" cy="56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63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6923246-DDFB-75D1-AD73-53FB292A823E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Class Activation Map (2016)</a:t>
            </a:r>
            <a:endParaRPr lang="ko-KR" altLang="en-US" sz="3200" dirty="0"/>
          </a:p>
        </p:txBody>
      </p:sp>
      <p:pic>
        <p:nvPicPr>
          <p:cNvPr id="16388" name="Picture 4" descr="Activation maps for deep learning models in a few lines of code | by  Tirthajyoti Sarkar | Towards Data Science">
            <a:extLst>
              <a:ext uri="{FF2B5EF4-FFF2-40B4-BE49-F238E27FC236}">
                <a16:creationId xmlns:a16="http://schemas.microsoft.com/office/drawing/2014/main" id="{7E076BB1-D738-FA62-4863-A5A4B2A5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2521902"/>
            <a:ext cx="92392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07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1CE4DF4-00F7-8B9D-7050-4ACBD0B1E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1" y="2193621"/>
            <a:ext cx="9591675" cy="458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B65423-7AAD-684C-E833-15B689BA4409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Class Activation Map (2016)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89670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E3F10F7-C218-8C34-05B6-1E88750A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9" y="2438400"/>
            <a:ext cx="104013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Class Activation Map (2016)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01735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U-Net (2015)</a:t>
            </a:r>
            <a:endParaRPr lang="ko-KR" altLang="en-US" sz="3200" dirty="0"/>
          </a:p>
        </p:txBody>
      </p:sp>
      <p:pic>
        <p:nvPicPr>
          <p:cNvPr id="19462" name="Picture 6" descr="U-Net 논문 리뷰 — U-Net: Convolutional Networks for Biomedical Image  Segmentation | by 강준영 | Medium">
            <a:extLst>
              <a:ext uri="{FF2B5EF4-FFF2-40B4-BE49-F238E27FC236}">
                <a16:creationId xmlns:a16="http://schemas.microsoft.com/office/drawing/2014/main" id="{44A83F32-9B0F-2FA2-273D-EECAA1BC8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68" y="2111693"/>
            <a:ext cx="7199664" cy="474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232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GAN (2014)</a:t>
            </a:r>
            <a:endParaRPr lang="ko-KR" altLang="en-US" sz="32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6B078CD-D4FD-F81B-3734-5F4AC990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6" y="2521902"/>
            <a:ext cx="5591175" cy="4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8C99F-68C2-CE54-57C8-CF913933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3429000"/>
            <a:ext cx="60102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5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GAN (2014)</a:t>
            </a:r>
            <a:endParaRPr lang="ko-KR" altLang="en-US" sz="3200" dirty="0"/>
          </a:p>
        </p:txBody>
      </p:sp>
      <p:pic>
        <p:nvPicPr>
          <p:cNvPr id="24578" name="Picture 2" descr="Generative Adversarial Networks - MATLAB &amp; Simulink">
            <a:extLst>
              <a:ext uri="{FF2B5EF4-FFF2-40B4-BE49-F238E27FC236}">
                <a16:creationId xmlns:a16="http://schemas.microsoft.com/office/drawing/2014/main" id="{7C00868D-D4C0-2115-CF05-4280696E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2184082"/>
            <a:ext cx="7762875" cy="450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912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SRGAN (2017)</a:t>
            </a:r>
            <a:endParaRPr lang="ko-KR" altLang="en-US" sz="3200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3EBAA2A-AFF2-CF77-7810-7F2B36693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28"/>
          <a:stretch/>
        </p:blipFill>
        <p:spPr bwMode="auto">
          <a:xfrm>
            <a:off x="1614488" y="2238165"/>
            <a:ext cx="8963024" cy="45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1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-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2012</a:t>
            </a:r>
            <a:endParaRPr lang="ko-KR" altLang="en-US" sz="3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460E33B-6246-3F13-6F23-C0DA28F0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9" y="2209642"/>
            <a:ext cx="8572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595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SRGAN (2017)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F2994-BB8F-C8E7-DE96-84ED8039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6" y="2233612"/>
            <a:ext cx="8772525" cy="2390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D77B19-99D5-394B-0C65-6CE4A980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5118736"/>
            <a:ext cx="4819650" cy="108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FC21D0-1B8B-442A-B62B-68BB3BFEB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9710"/>
            <a:ext cx="7024092" cy="9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64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SRGAN (2017)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FC21D0-1B8B-442A-B62B-68BB3BFE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53" y="2521902"/>
            <a:ext cx="7024092" cy="977265"/>
          </a:xfrm>
          <a:prstGeom prst="rect">
            <a:avLst/>
          </a:prstGeom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8AE137EA-0F3F-9123-71C8-CE1EE421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99" y="3747295"/>
            <a:ext cx="8911801" cy="259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688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SRGAN (2017)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288D85-64EF-8442-92B1-C5426744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7" y="2327241"/>
            <a:ext cx="10868963" cy="428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5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6CBCCF5-9084-5D8F-CFE4-57BDB354D04A}"/>
              </a:ext>
            </a:extLst>
          </p:cNvPr>
          <p:cNvSpPr/>
          <p:nvPr/>
        </p:nvSpPr>
        <p:spPr>
          <a:xfrm>
            <a:off x="2641600" y="2473483"/>
            <a:ext cx="1727200" cy="172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30655F-4813-1FEE-87A3-CC4C96FD830B}"/>
              </a:ext>
            </a:extLst>
          </p:cNvPr>
          <p:cNvSpPr/>
          <p:nvPr/>
        </p:nvSpPr>
        <p:spPr>
          <a:xfrm>
            <a:off x="5346700" y="2473483"/>
            <a:ext cx="1727200" cy="172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AEC7463-C857-629C-4033-11252BC2D2CC}"/>
              </a:ext>
            </a:extLst>
          </p:cNvPr>
          <p:cNvSpPr/>
          <p:nvPr/>
        </p:nvSpPr>
        <p:spPr>
          <a:xfrm>
            <a:off x="8178800" y="2473483"/>
            <a:ext cx="1727200" cy="172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C67071E-1B6B-7221-59E4-819C4537D85C}"/>
              </a:ext>
            </a:extLst>
          </p:cNvPr>
          <p:cNvCxnSpPr>
            <a:endCxn id="5" idx="2"/>
          </p:cNvCxnSpPr>
          <p:nvPr/>
        </p:nvCxnSpPr>
        <p:spPr>
          <a:xfrm>
            <a:off x="1422400" y="3337083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2B97F4-C53E-EB92-5BB8-7193D12879E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368800" y="3337083"/>
            <a:ext cx="977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FEC7D1-5713-BC0D-81D8-0A629EC73525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7073900" y="3337083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AF720A-8BFD-E276-8E7C-DA8ADB06FD2C}"/>
              </a:ext>
            </a:extLst>
          </p:cNvPr>
          <p:cNvCxnSpPr>
            <a:stCxn id="7" idx="6"/>
          </p:cNvCxnSpPr>
          <p:nvPr/>
        </p:nvCxnSpPr>
        <p:spPr>
          <a:xfrm>
            <a:off x="9906000" y="3337083"/>
            <a:ext cx="90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7408D4-EF4F-92C6-2D7B-AE3485B773A6}"/>
              </a:ext>
            </a:extLst>
          </p:cNvPr>
          <p:cNvSpPr txBox="1"/>
          <p:nvPr/>
        </p:nvSpPr>
        <p:spPr>
          <a:xfrm>
            <a:off x="952499" y="3152417"/>
            <a:ext cx="43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419C6-DE37-219F-7F18-139261BF29DF}"/>
              </a:ext>
            </a:extLst>
          </p:cNvPr>
          <p:cNvSpPr txBox="1"/>
          <p:nvPr/>
        </p:nvSpPr>
        <p:spPr>
          <a:xfrm>
            <a:off x="3098800" y="4581683"/>
            <a:ext cx="800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F(x)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63EDEB-348A-EAA9-E53A-191DA34BC7FB}"/>
              </a:ext>
            </a:extLst>
          </p:cNvPr>
          <p:cNvSpPr txBox="1"/>
          <p:nvPr/>
        </p:nvSpPr>
        <p:spPr>
          <a:xfrm>
            <a:off x="5810250" y="4581683"/>
            <a:ext cx="800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G(x)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C130D1-D431-08D3-7A3C-6436FC1E6B13}"/>
              </a:ext>
            </a:extLst>
          </p:cNvPr>
          <p:cNvSpPr txBox="1"/>
          <p:nvPr/>
        </p:nvSpPr>
        <p:spPr>
          <a:xfrm>
            <a:off x="8642350" y="4581683"/>
            <a:ext cx="800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H(x)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62BC5-221A-1744-02E0-E106CAC09A64}"/>
              </a:ext>
            </a:extLst>
          </p:cNvPr>
          <p:cNvSpPr txBox="1"/>
          <p:nvPr/>
        </p:nvSpPr>
        <p:spPr>
          <a:xfrm>
            <a:off x="11010900" y="3128048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6017C8-C850-1D76-C8A1-6D8B61A7E70E}"/>
              </a:ext>
            </a:extLst>
          </p:cNvPr>
          <p:cNvSpPr txBox="1"/>
          <p:nvPr/>
        </p:nvSpPr>
        <p:spPr>
          <a:xfrm>
            <a:off x="5032374" y="5909348"/>
            <a:ext cx="427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Y=H(G(F(x)))  = a ∙ b ∙ c ∙ x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6D95FAA-2147-9DA1-E36E-270008A42BC2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Activation Function - </a:t>
            </a:r>
            <a:r>
              <a:rPr lang="en-US" altLang="ko-KR" sz="3200" dirty="0" err="1"/>
              <a:t>ReLu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593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Activation Function - </a:t>
            </a:r>
            <a:r>
              <a:rPr lang="en-US" altLang="ko-KR" sz="3200" dirty="0" err="1"/>
              <a:t>ReLu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FD259-4108-1D1A-F47F-AB666701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91" y="2521902"/>
            <a:ext cx="7534818" cy="40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Activation Function - </a:t>
            </a:r>
            <a:r>
              <a:rPr lang="en-US" altLang="ko-KR" sz="3200" dirty="0" err="1"/>
              <a:t>ReLu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4E2E1D-655E-EB6E-C595-966FC375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1" y="2657475"/>
            <a:ext cx="52863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Activation Function - </a:t>
            </a:r>
            <a:r>
              <a:rPr lang="en-US" altLang="ko-KR" sz="3200" dirty="0" err="1"/>
              <a:t>Softmax</a:t>
            </a:r>
            <a:endParaRPr lang="ko-KR" altLang="en-US" sz="32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A369FD4-0FEB-CD65-C994-6BF4C908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4" y="2228692"/>
            <a:ext cx="93535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28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–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55F6F9A-C3EA-908C-5769-F5B712085621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Cost Function = Loss Function</a:t>
            </a:r>
          </a:p>
          <a:p>
            <a:pPr algn="ctr"/>
            <a:r>
              <a:rPr lang="en-US" altLang="ko-KR" sz="3200" dirty="0"/>
              <a:t>Cross-Entropy Loss</a:t>
            </a:r>
            <a:endParaRPr lang="ko-KR" altLang="en-US" sz="3200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018CBF52-B346-AB8E-8B78-C34CF08E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11" y="2590323"/>
            <a:ext cx="9686577" cy="199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6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5518</TotalTime>
  <Words>488</Words>
  <Application>Microsoft Office PowerPoint</Application>
  <PresentationFormat>와이드스크린</PresentationFormat>
  <Paragraphs>149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Courier New</vt:lpstr>
      <vt:lpstr>Office 테마</vt:lpstr>
      <vt:lpstr>딥러닝 이론 교육 </vt:lpstr>
      <vt:lpstr>Summary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이론 교육 </dc:title>
  <dc:creator>Joon hyeon</dc:creator>
  <cp:lastModifiedBy>Joon hyeon</cp:lastModifiedBy>
  <cp:revision>89</cp:revision>
  <dcterms:created xsi:type="dcterms:W3CDTF">2023-01-25T00:50:04Z</dcterms:created>
  <dcterms:modified xsi:type="dcterms:W3CDTF">2023-02-09T01:41:40Z</dcterms:modified>
</cp:coreProperties>
</file>